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</p:sldIdLst>
  <p:sldSz cy="5143500" cx="9144000"/>
  <p:notesSz cx="6858000" cy="9144000"/>
  <p:embeddedFontLst>
    <p:embeddedFont>
      <p:font typeface="Raleway"/>
      <p:regular r:id="rId50"/>
      <p:bold r:id="rId51"/>
      <p:italic r:id="rId52"/>
      <p:boldItalic r:id="rId53"/>
    </p:embeddedFont>
    <p:embeddedFont>
      <p:font typeface="Roboto"/>
      <p:regular r:id="rId54"/>
      <p:bold r:id="rId55"/>
      <p:italic r:id="rId56"/>
      <p:boldItalic r:id="rId57"/>
    </p:embeddedFont>
    <p:embeddedFont>
      <p:font typeface="Lato"/>
      <p:regular r:id="rId58"/>
      <p:bold r:id="rId59"/>
      <p:italic r:id="rId60"/>
      <p:boldItalic r:id="rId6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1" Type="http://schemas.openxmlformats.org/officeDocument/2006/relationships/font" Target="fonts/Lato-boldItalic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font" Target="fonts/Lato-italic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Raleway-bold.fntdata"/><Relationship Id="rId50" Type="http://schemas.openxmlformats.org/officeDocument/2006/relationships/font" Target="fonts/Raleway-regular.fntdata"/><Relationship Id="rId53" Type="http://schemas.openxmlformats.org/officeDocument/2006/relationships/font" Target="fonts/Raleway-boldItalic.fntdata"/><Relationship Id="rId52" Type="http://schemas.openxmlformats.org/officeDocument/2006/relationships/font" Target="fonts/Raleway-italic.fntdata"/><Relationship Id="rId11" Type="http://schemas.openxmlformats.org/officeDocument/2006/relationships/slide" Target="slides/slide6.xml"/><Relationship Id="rId55" Type="http://schemas.openxmlformats.org/officeDocument/2006/relationships/font" Target="fonts/Roboto-bold.fntdata"/><Relationship Id="rId10" Type="http://schemas.openxmlformats.org/officeDocument/2006/relationships/slide" Target="slides/slide5.xml"/><Relationship Id="rId54" Type="http://schemas.openxmlformats.org/officeDocument/2006/relationships/font" Target="fonts/Roboto-regular.fntdata"/><Relationship Id="rId13" Type="http://schemas.openxmlformats.org/officeDocument/2006/relationships/slide" Target="slides/slide8.xml"/><Relationship Id="rId57" Type="http://schemas.openxmlformats.org/officeDocument/2006/relationships/font" Target="fonts/Roboto-boldItalic.fntdata"/><Relationship Id="rId12" Type="http://schemas.openxmlformats.org/officeDocument/2006/relationships/slide" Target="slides/slide7.xml"/><Relationship Id="rId56" Type="http://schemas.openxmlformats.org/officeDocument/2006/relationships/font" Target="fonts/Roboto-italic.fntdata"/><Relationship Id="rId15" Type="http://schemas.openxmlformats.org/officeDocument/2006/relationships/slide" Target="slides/slide10.xml"/><Relationship Id="rId59" Type="http://schemas.openxmlformats.org/officeDocument/2006/relationships/font" Target="fonts/Lato-bold.fntdata"/><Relationship Id="rId14" Type="http://schemas.openxmlformats.org/officeDocument/2006/relationships/slide" Target="slides/slide9.xml"/><Relationship Id="rId58" Type="http://schemas.openxmlformats.org/officeDocument/2006/relationships/font" Target="fonts/Lato-regular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58fe71b32d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58fe71b32d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58fe71b32d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58fe71b32d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58fe71b32d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58fe71b32d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58fe71b32d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58fe71b32d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58fe71b32d_0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58fe71b32d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58fe71b32d_0_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58fe71b32d_0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58fe71b32d_0_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58fe71b32d_0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58fe71b32d_0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58fe71b32d_0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58fe71b32d_0_2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58fe71b32d_0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58fe71b32d_0_2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58fe71b32d_0_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57b43e401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57b43e401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58fe71b32d_0_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58fe71b32d_0_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58fe71b32d_0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58fe71b32d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58fe71b32d_0_2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58fe71b32d_0_2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58fe71b32d_0_2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58fe71b32d_0_2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58fe71b32d_0_2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58fe71b32d_0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58fe71b32d_0_2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58fe71b32d_0_2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58fe71b32d_0_2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58fe71b32d_0_2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58fe71b32d_0_2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58fe71b32d_0_2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58fe71b32d_0_3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58fe71b32d_0_3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58fe71b32d_0_3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58fe71b32d_0_3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58fe71b32d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58fe71b32d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Decrease of close to 20 million people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58fe71b32d_0_3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58fe71b32d_0_3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58fe71b32d_0_3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58fe71b32d_0_3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58fe71b32d_0_3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58fe71b32d_0_3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58fe71b32d_0_3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58fe71b32d_0_3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58fe71b32d_0_2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58fe71b32d_0_2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5766e32230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5766e32230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58fe71b32d_0_2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58fe71b32d_0_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56f919f3c3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56f919f3c3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56f919f3c3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56f919f3c3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5766e3223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5766e3223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58fe71b32d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58fe71b32d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58fe71b32d_0_3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58fe71b32d_0_3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58fe71b32d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58fe71b32d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5165e2935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5165e2935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5165e2935e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5165e2935e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5165e2935e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5165e2935e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58fe71b32d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58fe71b32d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58fe71b32d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58fe71b32d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58fe71b32d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58fe71b32d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58fe71b32d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58fe71b32d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58fe71b32d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58fe71b32d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31.png"/><Relationship Id="rId5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1.png"/><Relationship Id="rId4" Type="http://schemas.openxmlformats.org/officeDocument/2006/relationships/image" Target="../media/image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7.png"/><Relationship Id="rId4" Type="http://schemas.openxmlformats.org/officeDocument/2006/relationships/image" Target="../media/image26.png"/><Relationship Id="rId5" Type="http://schemas.openxmlformats.org/officeDocument/2006/relationships/image" Target="../media/image24.png"/><Relationship Id="rId6" Type="http://schemas.openxmlformats.org/officeDocument/2006/relationships/image" Target="../media/image2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8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8.png"/><Relationship Id="rId4" Type="http://schemas.openxmlformats.org/officeDocument/2006/relationships/image" Target="../media/image13.png"/><Relationship Id="rId5" Type="http://schemas.openxmlformats.org/officeDocument/2006/relationships/image" Target="../media/image1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6.png"/><Relationship Id="rId4" Type="http://schemas.openxmlformats.org/officeDocument/2006/relationships/image" Target="../media/image6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3.png"/><Relationship Id="rId4" Type="http://schemas.openxmlformats.org/officeDocument/2006/relationships/image" Target="../media/image15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0.png"/><Relationship Id="rId4" Type="http://schemas.openxmlformats.org/officeDocument/2006/relationships/image" Target="../media/image17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hyperlink" Target="https://www.healthaffairs.org/do/10.1377/hblog20160321.054035/full/" TargetMode="Externa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5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2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14975" y="1586287"/>
            <a:ext cx="1336950" cy="133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3"/>
          <p:cNvPicPr preferRelativeResize="0"/>
          <p:nvPr/>
        </p:nvPicPr>
        <p:blipFill>
          <a:blip r:embed="rId4">
            <a:alphaModFix amt="75000"/>
          </a:blip>
          <a:stretch>
            <a:fillRect/>
          </a:stretch>
        </p:blipFill>
        <p:spPr>
          <a:xfrm>
            <a:off x="7227250" y="1586274"/>
            <a:ext cx="1404700" cy="140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14975" y="3589975"/>
            <a:ext cx="3048000" cy="652247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3"/>
          <p:cNvSpPr txBox="1"/>
          <p:nvPr/>
        </p:nvSpPr>
        <p:spPr>
          <a:xfrm>
            <a:off x="790575" y="1518525"/>
            <a:ext cx="3905100" cy="29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Lato"/>
                <a:ea typeface="Lato"/>
                <a:cs typeface="Lato"/>
                <a:sym typeface="Lato"/>
              </a:rPr>
              <a:t>Predicting the change in insurance rate post Affordable Care Act - A supervised learning approach</a:t>
            </a:r>
            <a:endParaRPr sz="3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0" name="Google Shape;90;p13"/>
          <p:cNvSpPr txBox="1"/>
          <p:nvPr/>
        </p:nvSpPr>
        <p:spPr>
          <a:xfrm>
            <a:off x="857175" y="4061925"/>
            <a:ext cx="38385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Seán McManus, PhD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1" name="Google Shape;91;p13"/>
          <p:cNvSpPr txBox="1"/>
          <p:nvPr/>
        </p:nvSpPr>
        <p:spPr>
          <a:xfrm>
            <a:off x="857175" y="4720050"/>
            <a:ext cx="4245000" cy="3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ato"/>
                <a:ea typeface="Lato"/>
                <a:cs typeface="Lato"/>
                <a:sym typeface="Lato"/>
              </a:rPr>
              <a:t>Link to live presentation: http://bit.ly/2LXzIQl</a:t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data:</a:t>
            </a:r>
            <a:endParaRPr/>
          </a:p>
        </p:txBody>
      </p:sp>
      <p:sp>
        <p:nvSpPr>
          <p:cNvPr id="151" name="Google Shape;151;p22"/>
          <p:cNvSpPr txBox="1"/>
          <p:nvPr>
            <p:ph idx="1" type="body"/>
          </p:nvPr>
        </p:nvSpPr>
        <p:spPr>
          <a:xfrm>
            <a:off x="729450" y="2078875"/>
            <a:ext cx="39714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Personally collated data set..from data provided by: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Department of Health and Human Services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a</a:t>
            </a:r>
            <a:r>
              <a:rPr lang="en"/>
              <a:t>nd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The Henry J Kaiser Family Foundation</a:t>
            </a:r>
            <a:endParaRPr/>
          </a:p>
        </p:txBody>
      </p:sp>
      <p:pic>
        <p:nvPicPr>
          <p:cNvPr id="152" name="Google Shape;15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86350" y="2453813"/>
            <a:ext cx="1511225" cy="151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88875" y="2078873"/>
            <a:ext cx="2261099" cy="2261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data - described:</a:t>
            </a:r>
            <a:endParaRPr/>
          </a:p>
        </p:txBody>
      </p:sp>
      <p:sp>
        <p:nvSpPr>
          <p:cNvPr id="159" name="Google Shape;159;p2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Target feature: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Dataframe shape: 52 samples/rows and 34 features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Significant feature engineering and subsequent feature selection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Significant sample size problems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No missing data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4"/>
          <p:cNvSpPr txBox="1"/>
          <p:nvPr>
            <p:ph type="title"/>
          </p:nvPr>
        </p:nvSpPr>
        <p:spPr>
          <a:xfrm>
            <a:off x="729450" y="1318650"/>
            <a:ext cx="28716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Lot’s of descriptive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value in the features, perhaps not enough samples..</a:t>
            </a:r>
            <a:endParaRPr/>
          </a:p>
        </p:txBody>
      </p:sp>
      <p:pic>
        <p:nvPicPr>
          <p:cNvPr id="165" name="Google Shape;16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96450" y="152400"/>
            <a:ext cx="5495150" cy="4925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First task: reduce variables</a:t>
            </a:r>
            <a:endParaRPr/>
          </a:p>
        </p:txBody>
      </p:sp>
      <p:sp>
        <p:nvSpPr>
          <p:cNvPr id="171" name="Google Shape;171;p25"/>
          <p:cNvSpPr txBox="1"/>
          <p:nvPr>
            <p:ph idx="1" type="body"/>
          </p:nvPr>
        </p:nvSpPr>
        <p:spPr>
          <a:xfrm>
            <a:off x="729450" y="1853850"/>
            <a:ext cx="29940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Tried PCA to compress effect of politics and levels of poverty into 1 or 2 variables - ultimately didn’t include these.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Process of elimination led to selection of the following: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72" name="Google Shape;17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89400" y="662700"/>
            <a:ext cx="2714850" cy="4287625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5"/>
          <p:cNvSpPr txBox="1"/>
          <p:nvPr/>
        </p:nvSpPr>
        <p:spPr>
          <a:xfrm>
            <a:off x="729450" y="3484525"/>
            <a:ext cx="4777200" cy="14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-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Health Expense Per Cap 2012 (wanted 2010 data but was unavailable)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-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Ratio of individuals over 200% federal poverty line (FPL) to individuals under 200% of FPL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-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Uninsured Rate 2010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-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Political Lean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-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Medicaid Expansion Status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Exploration - effect of poverty levels:</a:t>
            </a:r>
            <a:endParaRPr/>
          </a:p>
        </p:txBody>
      </p:sp>
      <p:pic>
        <p:nvPicPr>
          <p:cNvPr id="179" name="Google Shape;17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7050" y="1966175"/>
            <a:ext cx="7966757" cy="298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Exploration - effect of poverty levels:</a:t>
            </a:r>
            <a:endParaRPr/>
          </a:p>
        </p:txBody>
      </p:sp>
      <p:pic>
        <p:nvPicPr>
          <p:cNvPr id="185" name="Google Shape;18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5888" y="1979525"/>
            <a:ext cx="7852230" cy="298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Feature ratio of ‘Rich’ to ‘Poor’ gave best balance of descriptive value and dimensionality.</a:t>
            </a:r>
            <a:endParaRPr sz="1400"/>
          </a:p>
        </p:txBody>
      </p:sp>
      <p:pic>
        <p:nvPicPr>
          <p:cNvPr id="191" name="Google Shape;19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0175" y="2025425"/>
            <a:ext cx="3581400" cy="268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62875" y="1955650"/>
            <a:ext cx="1928025" cy="3044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Exploration - Medicaid Expansion X State politics interaction (Pt I)</a:t>
            </a:r>
            <a:endParaRPr sz="1800"/>
          </a:p>
        </p:txBody>
      </p:sp>
      <p:pic>
        <p:nvPicPr>
          <p:cNvPr id="198" name="Google Shape;19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9475" y="1970740"/>
            <a:ext cx="7688699" cy="28361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8883" y="2055149"/>
            <a:ext cx="4195750" cy="2907125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3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Exploration - Medicaid Expansion X State politics interaction (Pt II)</a:t>
            </a:r>
            <a:endParaRPr sz="18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1"/>
          <p:cNvSpPr txBox="1"/>
          <p:nvPr>
            <p:ph type="title"/>
          </p:nvPr>
        </p:nvSpPr>
        <p:spPr>
          <a:xfrm>
            <a:off x="727650" y="12543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about when we account for poverty level?</a:t>
            </a:r>
            <a:endParaRPr/>
          </a:p>
        </p:txBody>
      </p:sp>
      <p:pic>
        <p:nvPicPr>
          <p:cNvPr id="210" name="Google Shape;21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050" y="2058177"/>
            <a:ext cx="7400926" cy="292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4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Background..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Suggests economics and medicaid expansion offer bulk of predictive power, but political lean flavors these interactions and adds extra predictive power.</a:t>
            </a:r>
            <a:endParaRPr sz="1400"/>
          </a:p>
        </p:txBody>
      </p:sp>
      <p:pic>
        <p:nvPicPr>
          <p:cNvPr id="216" name="Google Shape;21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36981" y="3425200"/>
            <a:ext cx="3795442" cy="1499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8650" y="1953937"/>
            <a:ext cx="3435826" cy="126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46275" y="1822150"/>
            <a:ext cx="2163780" cy="1499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84050" y="3321375"/>
            <a:ext cx="2271626" cy="1703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Should we include state politics as a feature variable?</a:t>
            </a:r>
            <a:endParaRPr/>
          </a:p>
        </p:txBody>
      </p:sp>
      <p:sp>
        <p:nvSpPr>
          <p:cNvPr id="225" name="Google Shape;225;p33"/>
          <p:cNvSpPr txBox="1"/>
          <p:nvPr>
            <p:ph idx="1" type="body"/>
          </p:nvPr>
        </p:nvSpPr>
        <p:spPr>
          <a:xfrm>
            <a:off x="809850" y="2279800"/>
            <a:ext cx="68202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This requires justification </a:t>
            </a:r>
            <a:r>
              <a:rPr lang="en"/>
              <a:t>- it should only be added if it adds predictive value, not to support a partisan stand point.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Both medicaid expansion status and political lean added significant predictivity accuracy to my models that could not be replicated with other variables.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Generally low correlation with other features of the dataset.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/>
              <a:t>TLDR</a:t>
            </a:r>
            <a:r>
              <a:rPr lang="en"/>
              <a:t>: Politcal lean had an effect that couldn’t be replicated by inclusion of other variables.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26" name="Google Shape;22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1650" y="4540900"/>
            <a:ext cx="8313124" cy="465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Any issues with our outcome variable?</a:t>
            </a:r>
            <a:endParaRPr/>
          </a:p>
        </p:txBody>
      </p:sp>
      <p:sp>
        <p:nvSpPr>
          <p:cNvPr id="232" name="Google Shape;232;p34"/>
          <p:cNvSpPr txBox="1"/>
          <p:nvPr>
            <p:ph idx="1" type="body"/>
          </p:nvPr>
        </p:nvSpPr>
        <p:spPr>
          <a:xfrm>
            <a:off x="6134100" y="2326525"/>
            <a:ext cx="24936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Slight negative skew.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Otherwise relatively normally distributed. 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Data not transformed or modified to preserve integrity of investigation.</a:t>
            </a:r>
            <a:endParaRPr/>
          </a:p>
        </p:txBody>
      </p:sp>
      <p:pic>
        <p:nvPicPr>
          <p:cNvPr id="233" name="Google Shape;23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450" y="1853850"/>
            <a:ext cx="4304303" cy="184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05013" y="3695700"/>
            <a:ext cx="3114675" cy="135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models:</a:t>
            </a:r>
            <a:endParaRPr/>
          </a:p>
        </p:txBody>
      </p:sp>
      <p:sp>
        <p:nvSpPr>
          <p:cNvPr id="240" name="Google Shape;240;p35"/>
          <p:cNvSpPr txBox="1"/>
          <p:nvPr>
            <p:ph idx="1" type="body"/>
          </p:nvPr>
        </p:nvSpPr>
        <p:spPr>
          <a:xfrm>
            <a:off x="729450" y="2231275"/>
            <a:ext cx="41094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Initial approach: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Initial models utilized all variables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Not efficient, or productive time wise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Subsequent models focussed on my selected variables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Predictive accuracy increased, as to be expected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Tried as both classification and regression problem...regression results presented here..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Some models aren’t suited to regression…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Can I make this a classification problem if needed?</a:t>
            </a:r>
            <a:endParaRPr/>
          </a:p>
        </p:txBody>
      </p:sp>
      <p:sp>
        <p:nvSpPr>
          <p:cNvPr id="246" name="Google Shape;246;p36"/>
          <p:cNvSpPr txBox="1"/>
          <p:nvPr>
            <p:ph idx="1" type="body"/>
          </p:nvPr>
        </p:nvSpPr>
        <p:spPr>
          <a:xfrm>
            <a:off x="872325" y="2729875"/>
            <a:ext cx="3890100" cy="22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Some supervised learning models cannot be adopted towards regression. As an option, I also encoded the data in categories depending on their decile  level. Could also look at quintiles, quartiles, etc.</a:t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/>
              <a:t>Downside of this approach:</a:t>
            </a:r>
            <a:endParaRPr sz="1200"/>
          </a:p>
          <a:p>
            <a:pPr indent="-304800" lvl="0" marL="457200" rtl="0" algn="l">
              <a:spcBef>
                <a:spcPts val="1600"/>
              </a:spcBef>
              <a:spcAft>
                <a:spcPts val="0"/>
              </a:spcAft>
              <a:buSzPts val="1200"/>
              <a:buChar char="-"/>
            </a:pPr>
            <a:r>
              <a:rPr lang="en" sz="1200"/>
              <a:t>Loss of resolution could mean artificially higher score metrics for these models. 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200"/>
              <a:t>Groups split equally in number but not in effect size bins.</a:t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200"/>
          </a:p>
        </p:txBody>
      </p:sp>
      <p:pic>
        <p:nvPicPr>
          <p:cNvPr id="247" name="Google Shape;24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3938" y="2809875"/>
            <a:ext cx="3171825" cy="1543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models - Decision tree regressor:</a:t>
            </a:r>
            <a:endParaRPr/>
          </a:p>
        </p:txBody>
      </p:sp>
      <p:sp>
        <p:nvSpPr>
          <p:cNvPr id="253" name="Google Shape;253;p37"/>
          <p:cNvSpPr txBox="1"/>
          <p:nvPr>
            <p:ph idx="1" type="body"/>
          </p:nvPr>
        </p:nvSpPr>
        <p:spPr>
          <a:xfrm>
            <a:off x="729450" y="2231275"/>
            <a:ext cx="41094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Decision Trees: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Tried as a classification problem with deciles, not productive. Best score was 0.25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Ran as a regressor with following settings: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C</a:t>
            </a:r>
            <a:r>
              <a:rPr lang="en"/>
              <a:t>riterion=</a:t>
            </a:r>
            <a:r>
              <a:rPr b="1" lang="en"/>
              <a:t>Friedman MSE</a:t>
            </a:r>
            <a:br>
              <a:rPr lang="en"/>
            </a:br>
            <a:r>
              <a:rPr lang="en"/>
              <a:t>Max features=3</a:t>
            </a:r>
            <a:br>
              <a:rPr lang="en"/>
            </a:br>
            <a:r>
              <a:rPr lang="en"/>
              <a:t>Max depth=5</a:t>
            </a:r>
            <a:br>
              <a:rPr lang="en"/>
            </a:br>
            <a:r>
              <a:rPr lang="en"/>
              <a:t>Splitter = best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37"/>
          <p:cNvSpPr txBox="1"/>
          <p:nvPr/>
        </p:nvSpPr>
        <p:spPr>
          <a:xfrm>
            <a:off x="4838850" y="4149100"/>
            <a:ext cx="3695700" cy="8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Optimizes decision tree splits based on Friedmann improvement score on MSE.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In this context, there’s a problem with this.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55" name="Google Shape;25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91250" y="1853850"/>
            <a:ext cx="3269276" cy="2171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models - Decision tree regressor:</a:t>
            </a:r>
            <a:endParaRPr/>
          </a:p>
        </p:txBody>
      </p:sp>
      <p:sp>
        <p:nvSpPr>
          <p:cNvPr id="261" name="Google Shape;261;p38"/>
          <p:cNvSpPr txBox="1"/>
          <p:nvPr>
            <p:ph idx="1" type="body"/>
          </p:nvPr>
        </p:nvSpPr>
        <p:spPr>
          <a:xfrm>
            <a:off x="729450" y="2231275"/>
            <a:ext cx="41094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Decision Trees: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Regressor with following settings: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Criterion=Friedman MSE</a:t>
            </a:r>
            <a:br>
              <a:rPr lang="en"/>
            </a:br>
            <a:r>
              <a:rPr lang="en"/>
              <a:t>Max features=3</a:t>
            </a:r>
            <a:br>
              <a:rPr lang="en"/>
            </a:br>
            <a:r>
              <a:rPr lang="en"/>
              <a:t>Max depth=5</a:t>
            </a:r>
            <a:br>
              <a:rPr lang="en"/>
            </a:br>
            <a:r>
              <a:rPr lang="en"/>
              <a:t>Splitter = best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38"/>
          <p:cNvSpPr txBox="1"/>
          <p:nvPr>
            <p:ph idx="1" type="body"/>
          </p:nvPr>
        </p:nvSpPr>
        <p:spPr>
          <a:xfrm>
            <a:off x="3581400" y="4025275"/>
            <a:ext cx="3364200" cy="165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Results</a:t>
            </a:r>
            <a:r>
              <a:rPr b="1" lang="en"/>
              <a:t>:</a:t>
            </a:r>
            <a:br>
              <a:rPr b="1" lang="en"/>
            </a:br>
            <a:r>
              <a:rPr b="1" lang="en"/>
              <a:t>Training </a:t>
            </a:r>
            <a:r>
              <a:rPr b="1" lang="en" sz="1100">
                <a:solidFill>
                  <a:srgbClr val="54545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R</a:t>
            </a:r>
            <a:r>
              <a:rPr b="1" baseline="30000" lang="en" sz="1100">
                <a:solidFill>
                  <a:srgbClr val="54545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2  </a:t>
            </a:r>
            <a:r>
              <a:rPr b="1" lang="en"/>
              <a:t>= 0.999</a:t>
            </a:r>
            <a:br>
              <a:rPr b="1" lang="en"/>
            </a:br>
            <a:r>
              <a:rPr b="1" lang="en"/>
              <a:t>Test </a:t>
            </a:r>
            <a:r>
              <a:rPr b="1" lang="en" sz="1100">
                <a:solidFill>
                  <a:srgbClr val="54545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R</a:t>
            </a:r>
            <a:r>
              <a:rPr b="1" baseline="30000" lang="en" sz="1100">
                <a:solidFill>
                  <a:srgbClr val="54545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2 </a:t>
            </a:r>
            <a:r>
              <a:rPr b="1" lang="en"/>
              <a:t>= -0.114</a:t>
            </a:r>
            <a:br>
              <a:rPr b="1" lang="en"/>
            </a:br>
            <a:r>
              <a:rPr b="1" lang="en"/>
              <a:t>Completely overfit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63" name="Google Shape;26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91250" y="1935725"/>
            <a:ext cx="3146001" cy="2089551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38"/>
          <p:cNvSpPr txBox="1"/>
          <p:nvPr>
            <p:ph idx="1" type="body"/>
          </p:nvPr>
        </p:nvSpPr>
        <p:spPr>
          <a:xfrm>
            <a:off x="5779800" y="3910975"/>
            <a:ext cx="3364200" cy="165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It’s easy for the computer to get the MSE down and fit the data with this improvement score. We only have 52 samples.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It’s not a generalizable model though.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models - Random Forest:</a:t>
            </a:r>
            <a:endParaRPr/>
          </a:p>
        </p:txBody>
      </p:sp>
      <p:sp>
        <p:nvSpPr>
          <p:cNvPr id="270" name="Google Shape;270;p39"/>
          <p:cNvSpPr txBox="1"/>
          <p:nvPr>
            <p:ph idx="1" type="body"/>
          </p:nvPr>
        </p:nvSpPr>
        <p:spPr>
          <a:xfrm>
            <a:off x="729450" y="2231275"/>
            <a:ext cx="41094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Grid Search CV yielded similar parameters: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Criterion=Friedman MSE</a:t>
            </a:r>
            <a:br>
              <a:rPr lang="en"/>
            </a:br>
            <a:r>
              <a:rPr lang="en"/>
              <a:t>Max features=2</a:t>
            </a:r>
            <a:br>
              <a:rPr lang="en"/>
            </a:br>
            <a:r>
              <a:rPr lang="en"/>
              <a:t>Max depth=4</a:t>
            </a:r>
            <a:br>
              <a:rPr lang="en"/>
            </a:br>
            <a:r>
              <a:rPr lang="en"/>
              <a:t># of estimators =20</a:t>
            </a:r>
            <a:br>
              <a:rPr lang="en"/>
            </a:b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39"/>
          <p:cNvSpPr txBox="1"/>
          <p:nvPr>
            <p:ph idx="1" type="body"/>
          </p:nvPr>
        </p:nvSpPr>
        <p:spPr>
          <a:xfrm>
            <a:off x="729450" y="3808250"/>
            <a:ext cx="3364200" cy="165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Results:</a:t>
            </a:r>
            <a:br>
              <a:rPr b="1" lang="en"/>
            </a:br>
            <a:r>
              <a:rPr b="1" lang="en"/>
              <a:t>Training </a:t>
            </a:r>
            <a:r>
              <a:rPr b="1" lang="en" sz="1100">
                <a:solidFill>
                  <a:srgbClr val="54545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R</a:t>
            </a:r>
            <a:r>
              <a:rPr b="1" baseline="30000" lang="en" sz="1100">
                <a:solidFill>
                  <a:srgbClr val="54545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2  </a:t>
            </a:r>
            <a:r>
              <a:rPr b="1" lang="en"/>
              <a:t>= 0.638</a:t>
            </a:r>
            <a:br>
              <a:rPr b="1" lang="en"/>
            </a:br>
            <a:r>
              <a:rPr b="1" lang="en"/>
              <a:t>Test </a:t>
            </a:r>
            <a:r>
              <a:rPr b="1" lang="en" sz="1100">
                <a:solidFill>
                  <a:srgbClr val="54545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R</a:t>
            </a:r>
            <a:r>
              <a:rPr b="1" baseline="30000" lang="en" sz="1100">
                <a:solidFill>
                  <a:srgbClr val="54545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2 </a:t>
            </a:r>
            <a:r>
              <a:rPr b="1" lang="en"/>
              <a:t>= 0.525</a:t>
            </a:r>
            <a:br>
              <a:rPr b="1" lang="en"/>
            </a:br>
            <a:r>
              <a:rPr b="1" lang="en"/>
              <a:t>Not a completely terrible model - but not still not great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72" name="Google Shape;27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3575" y="2063400"/>
            <a:ext cx="4180422" cy="2261102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/>
        </p:nvSpPr>
        <p:spPr>
          <a:xfrm>
            <a:off x="6686550" y="1853850"/>
            <a:ext cx="36480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ato"/>
                <a:ea typeface="Lato"/>
                <a:cs typeface="Lato"/>
                <a:sym typeface="Lato"/>
              </a:rPr>
              <a:t>Some of the trees from my forest.</a:t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0"/>
          <p:cNvSpPr txBox="1"/>
          <p:nvPr>
            <p:ph type="title"/>
          </p:nvPr>
        </p:nvSpPr>
        <p:spPr>
          <a:xfrm>
            <a:off x="727650" y="12519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models - Multivariable Linear Regression:</a:t>
            </a:r>
            <a:endParaRPr/>
          </a:p>
        </p:txBody>
      </p:sp>
      <p:sp>
        <p:nvSpPr>
          <p:cNvPr id="279" name="Google Shape;279;p40"/>
          <p:cNvSpPr txBox="1"/>
          <p:nvPr>
            <p:ph idx="1" type="body"/>
          </p:nvPr>
        </p:nvSpPr>
        <p:spPr>
          <a:xfrm>
            <a:off x="729450" y="2231275"/>
            <a:ext cx="41094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Sometimes simplest is the best:</a:t>
            </a:r>
            <a:br>
              <a:rPr lang="en"/>
            </a:b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40"/>
          <p:cNvSpPr txBox="1"/>
          <p:nvPr>
            <p:ph idx="1" type="body"/>
          </p:nvPr>
        </p:nvSpPr>
        <p:spPr>
          <a:xfrm>
            <a:off x="1150650" y="2751550"/>
            <a:ext cx="3364200" cy="165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Results:</a:t>
            </a:r>
            <a:br>
              <a:rPr b="1" lang="en"/>
            </a:br>
            <a:r>
              <a:rPr b="1" lang="en"/>
              <a:t>Training </a:t>
            </a:r>
            <a:r>
              <a:rPr b="1" lang="en" sz="1100">
                <a:solidFill>
                  <a:srgbClr val="54545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R</a:t>
            </a:r>
            <a:r>
              <a:rPr b="1" baseline="30000" lang="en" sz="1100">
                <a:solidFill>
                  <a:srgbClr val="54545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2  </a:t>
            </a:r>
            <a:r>
              <a:rPr b="1" lang="en"/>
              <a:t>= 0.758</a:t>
            </a:r>
            <a:br>
              <a:rPr b="1" lang="en"/>
            </a:br>
            <a:r>
              <a:rPr b="1" lang="en"/>
              <a:t>Test </a:t>
            </a:r>
            <a:r>
              <a:rPr b="1" lang="en" sz="1100">
                <a:solidFill>
                  <a:srgbClr val="54545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R</a:t>
            </a:r>
            <a:r>
              <a:rPr b="1" baseline="30000" lang="en" sz="1100">
                <a:solidFill>
                  <a:srgbClr val="54545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2 </a:t>
            </a:r>
            <a:r>
              <a:rPr b="1" lang="en"/>
              <a:t>= 0.702</a:t>
            </a:r>
            <a:br>
              <a:rPr b="1" lang="en"/>
            </a:br>
            <a:r>
              <a:rPr b="1" lang="en"/>
              <a:t>A good model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81" name="Google Shape;28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75165" y="2231275"/>
            <a:ext cx="5430685" cy="213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1"/>
          <p:cNvSpPr txBox="1"/>
          <p:nvPr>
            <p:ph type="title"/>
          </p:nvPr>
        </p:nvSpPr>
        <p:spPr>
          <a:xfrm>
            <a:off x="727650" y="12519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models - Multivariable Linear Regression:</a:t>
            </a:r>
            <a:endParaRPr/>
          </a:p>
        </p:txBody>
      </p:sp>
      <p:sp>
        <p:nvSpPr>
          <p:cNvPr id="287" name="Google Shape;287;p41"/>
          <p:cNvSpPr txBox="1"/>
          <p:nvPr>
            <p:ph idx="1" type="body"/>
          </p:nvPr>
        </p:nvSpPr>
        <p:spPr>
          <a:xfrm>
            <a:off x="729450" y="2231275"/>
            <a:ext cx="41094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Sometimes simplest is the best:</a:t>
            </a:r>
            <a:br>
              <a:rPr lang="en"/>
            </a:b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41"/>
          <p:cNvSpPr txBox="1"/>
          <p:nvPr>
            <p:ph idx="1" type="body"/>
          </p:nvPr>
        </p:nvSpPr>
        <p:spPr>
          <a:xfrm>
            <a:off x="1150650" y="2751550"/>
            <a:ext cx="3364200" cy="165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Results:</a:t>
            </a:r>
            <a:br>
              <a:rPr b="1" lang="en"/>
            </a:br>
            <a:r>
              <a:rPr b="1" lang="en"/>
              <a:t>Training </a:t>
            </a:r>
            <a:r>
              <a:rPr b="1" lang="en" sz="1100">
                <a:solidFill>
                  <a:srgbClr val="54545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R</a:t>
            </a:r>
            <a:r>
              <a:rPr b="1" baseline="30000" lang="en" sz="1100">
                <a:solidFill>
                  <a:srgbClr val="54545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2  </a:t>
            </a:r>
            <a:r>
              <a:rPr b="1" lang="en"/>
              <a:t>= 0.758</a:t>
            </a:r>
            <a:br>
              <a:rPr b="1" lang="en"/>
            </a:br>
            <a:r>
              <a:rPr b="1" lang="en"/>
              <a:t>Test </a:t>
            </a:r>
            <a:r>
              <a:rPr b="1" lang="en" sz="1100">
                <a:solidFill>
                  <a:srgbClr val="54545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R</a:t>
            </a:r>
            <a:r>
              <a:rPr b="1" baseline="30000" lang="en" sz="1100">
                <a:solidFill>
                  <a:srgbClr val="54545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2 </a:t>
            </a:r>
            <a:r>
              <a:rPr b="1" lang="en"/>
              <a:t>= 0.702</a:t>
            </a:r>
            <a:br>
              <a:rPr b="1" lang="en"/>
            </a:br>
            <a:r>
              <a:rPr b="1" lang="en"/>
              <a:t>A good model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89" name="Google Shape;28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26850" y="1922250"/>
            <a:ext cx="5089501" cy="287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5"/>
          <p:cNvSpPr txBox="1"/>
          <p:nvPr/>
        </p:nvSpPr>
        <p:spPr>
          <a:xfrm>
            <a:off x="677175" y="545325"/>
            <a:ext cx="8836800" cy="13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# of uninsured individuals and % uninsured</a:t>
            </a:r>
            <a:r>
              <a:rPr b="1" lang="en" sz="3000"/>
              <a:t>:</a:t>
            </a:r>
            <a:endParaRPr b="1" sz="3000"/>
          </a:p>
        </p:txBody>
      </p:sp>
      <p:pic>
        <p:nvPicPr>
          <p:cNvPr id="102" name="Google Shape;10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5325" y="1503525"/>
            <a:ext cx="5395051" cy="292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models - Gradient Boost Regression</a:t>
            </a:r>
            <a:endParaRPr/>
          </a:p>
        </p:txBody>
      </p:sp>
      <p:sp>
        <p:nvSpPr>
          <p:cNvPr id="295" name="Google Shape;295;p42"/>
          <p:cNvSpPr txBox="1"/>
          <p:nvPr>
            <p:ph idx="1" type="body"/>
          </p:nvPr>
        </p:nvSpPr>
        <p:spPr>
          <a:xfrm>
            <a:off x="729450" y="2231275"/>
            <a:ext cx="41094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Grid Search CV yielded the following parameters:</a:t>
            </a:r>
            <a:br>
              <a:rPr lang="en"/>
            </a:br>
            <a:r>
              <a:rPr lang="en"/>
              <a:t>Learning rate=0.2</a:t>
            </a:r>
            <a:br>
              <a:rPr lang="en"/>
            </a:br>
            <a:r>
              <a:rPr lang="en"/>
              <a:t>loss=ls</a:t>
            </a:r>
            <a:br>
              <a:rPr lang="en"/>
            </a:br>
            <a:r>
              <a:rPr lang="en"/>
              <a:t>Max features=4</a:t>
            </a:r>
            <a:br>
              <a:rPr lang="en"/>
            </a:br>
            <a:r>
              <a:rPr lang="en"/>
              <a:t># of estimators =8</a:t>
            </a:r>
            <a:br>
              <a:rPr lang="en"/>
            </a:b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42"/>
          <p:cNvSpPr txBox="1"/>
          <p:nvPr>
            <p:ph idx="1" type="body"/>
          </p:nvPr>
        </p:nvSpPr>
        <p:spPr>
          <a:xfrm>
            <a:off x="912525" y="3968125"/>
            <a:ext cx="3364200" cy="165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Results:</a:t>
            </a:r>
            <a:br>
              <a:rPr b="1" lang="en"/>
            </a:br>
            <a:r>
              <a:rPr b="1" lang="en"/>
              <a:t>Training </a:t>
            </a:r>
            <a:r>
              <a:rPr b="1" lang="en" sz="1100">
                <a:solidFill>
                  <a:srgbClr val="54545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R</a:t>
            </a:r>
            <a:r>
              <a:rPr b="1" baseline="30000" lang="en" sz="1100">
                <a:solidFill>
                  <a:srgbClr val="54545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2  </a:t>
            </a:r>
            <a:r>
              <a:rPr b="1" lang="en"/>
              <a:t>= </a:t>
            </a:r>
            <a:r>
              <a:rPr b="1" lang="en"/>
              <a:t>0.674</a:t>
            </a:r>
            <a:br>
              <a:rPr b="1" lang="en"/>
            </a:br>
            <a:r>
              <a:rPr b="1" lang="en"/>
              <a:t>Test </a:t>
            </a:r>
            <a:r>
              <a:rPr b="1" lang="en" sz="1100">
                <a:solidFill>
                  <a:srgbClr val="54545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R</a:t>
            </a:r>
            <a:r>
              <a:rPr b="1" baseline="30000" lang="en" sz="1100">
                <a:solidFill>
                  <a:srgbClr val="54545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2 </a:t>
            </a:r>
            <a:r>
              <a:rPr b="1" lang="en"/>
              <a:t>= 0.30</a:t>
            </a:r>
            <a:br>
              <a:rPr b="1" lang="en"/>
            </a:br>
            <a:r>
              <a:rPr b="1" lang="en"/>
              <a:t>Looks ok initially..but overfit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97" name="Google Shape;297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62977" y="1939575"/>
            <a:ext cx="2048974" cy="2186650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2"/>
          <p:cNvSpPr txBox="1"/>
          <p:nvPr/>
        </p:nvSpPr>
        <p:spPr>
          <a:xfrm>
            <a:off x="7467600" y="4659625"/>
            <a:ext cx="54864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9" name="Google Shape;299;p42"/>
          <p:cNvSpPr txBox="1"/>
          <p:nvPr/>
        </p:nvSpPr>
        <p:spPr>
          <a:xfrm>
            <a:off x="5150400" y="4211950"/>
            <a:ext cx="33642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‘Bringing a gun to a knife fight’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models - Gradient Boost Regression</a:t>
            </a:r>
            <a:endParaRPr/>
          </a:p>
        </p:txBody>
      </p:sp>
      <p:sp>
        <p:nvSpPr>
          <p:cNvPr id="305" name="Google Shape;305;p43"/>
          <p:cNvSpPr txBox="1"/>
          <p:nvPr>
            <p:ph idx="1" type="body"/>
          </p:nvPr>
        </p:nvSpPr>
        <p:spPr>
          <a:xfrm>
            <a:off x="729450" y="2231275"/>
            <a:ext cx="41094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Grid Search CV yielded the following parameters:</a:t>
            </a:r>
            <a:br>
              <a:rPr lang="en"/>
            </a:br>
            <a:r>
              <a:rPr lang="en"/>
              <a:t>Learning rate=0.2</a:t>
            </a:r>
            <a:br>
              <a:rPr lang="en"/>
            </a:br>
            <a:r>
              <a:rPr lang="en"/>
              <a:t>loss=ls</a:t>
            </a:r>
            <a:br>
              <a:rPr lang="en"/>
            </a:br>
            <a:r>
              <a:rPr lang="en"/>
              <a:t>Max features=4</a:t>
            </a:r>
            <a:br>
              <a:rPr lang="en"/>
            </a:br>
            <a:r>
              <a:rPr lang="en"/>
              <a:t># of estimators =8</a:t>
            </a:r>
            <a:br>
              <a:rPr lang="en"/>
            </a:b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43"/>
          <p:cNvSpPr txBox="1"/>
          <p:nvPr>
            <p:ph idx="1" type="body"/>
          </p:nvPr>
        </p:nvSpPr>
        <p:spPr>
          <a:xfrm>
            <a:off x="912525" y="3968125"/>
            <a:ext cx="3364200" cy="165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Results:</a:t>
            </a:r>
            <a:br>
              <a:rPr b="1" lang="en"/>
            </a:br>
            <a:r>
              <a:rPr b="1" lang="en"/>
              <a:t>Training </a:t>
            </a:r>
            <a:r>
              <a:rPr b="1" lang="en" sz="1100">
                <a:solidFill>
                  <a:srgbClr val="54545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R</a:t>
            </a:r>
            <a:r>
              <a:rPr b="1" baseline="30000" lang="en" sz="1100">
                <a:solidFill>
                  <a:srgbClr val="54545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2  </a:t>
            </a:r>
            <a:r>
              <a:rPr b="1" lang="en"/>
              <a:t>= 0.674</a:t>
            </a:r>
            <a:br>
              <a:rPr b="1" lang="en"/>
            </a:br>
            <a:r>
              <a:rPr b="1" lang="en"/>
              <a:t>Test </a:t>
            </a:r>
            <a:r>
              <a:rPr b="1" lang="en" sz="1100">
                <a:solidFill>
                  <a:srgbClr val="54545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R</a:t>
            </a:r>
            <a:r>
              <a:rPr b="1" baseline="30000" lang="en" sz="1100">
                <a:solidFill>
                  <a:srgbClr val="54545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2 </a:t>
            </a:r>
            <a:r>
              <a:rPr b="1" lang="en"/>
              <a:t>= 0.30</a:t>
            </a:r>
            <a:br>
              <a:rPr b="1" lang="en"/>
            </a:br>
            <a:r>
              <a:rPr b="1" lang="en"/>
              <a:t>Looks ok initially..but overfit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07" name="Google Shape;307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62977" y="1939575"/>
            <a:ext cx="2048974" cy="2186650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43"/>
          <p:cNvSpPr txBox="1"/>
          <p:nvPr/>
        </p:nvSpPr>
        <p:spPr>
          <a:xfrm>
            <a:off x="7467600" y="4659625"/>
            <a:ext cx="54864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9" name="Google Shape;309;p43"/>
          <p:cNvSpPr txBox="1"/>
          <p:nvPr/>
        </p:nvSpPr>
        <p:spPr>
          <a:xfrm>
            <a:off x="5053950" y="4211950"/>
            <a:ext cx="33642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‘Bringing a gun to a knife fight’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4"/>
          <p:cNvSpPr txBox="1"/>
          <p:nvPr>
            <p:ph type="title"/>
          </p:nvPr>
        </p:nvSpPr>
        <p:spPr>
          <a:xfrm>
            <a:off x="7276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models - Gradient Boost Regression</a:t>
            </a:r>
            <a:endParaRPr/>
          </a:p>
        </p:txBody>
      </p:sp>
      <p:sp>
        <p:nvSpPr>
          <p:cNvPr id="315" name="Google Shape;315;p44"/>
          <p:cNvSpPr txBox="1"/>
          <p:nvPr>
            <p:ph idx="1" type="body"/>
          </p:nvPr>
        </p:nvSpPr>
        <p:spPr>
          <a:xfrm>
            <a:off x="912525" y="3968125"/>
            <a:ext cx="3364200" cy="165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Gradient Boost Regression r</a:t>
            </a:r>
            <a:r>
              <a:rPr b="1" lang="en"/>
              <a:t>esults:</a:t>
            </a:r>
            <a:br>
              <a:rPr b="1" lang="en"/>
            </a:br>
            <a:r>
              <a:rPr lang="en"/>
              <a:t>Training </a:t>
            </a:r>
            <a:r>
              <a:rPr lang="en" sz="1100">
                <a:solidFill>
                  <a:srgbClr val="54545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R</a:t>
            </a:r>
            <a:r>
              <a:rPr baseline="30000" lang="en" sz="1100">
                <a:solidFill>
                  <a:srgbClr val="54545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2  </a:t>
            </a:r>
            <a:r>
              <a:rPr lang="en"/>
              <a:t>= 0.674</a:t>
            </a:r>
            <a:br>
              <a:rPr lang="en"/>
            </a:br>
            <a:r>
              <a:rPr lang="en"/>
              <a:t>Test </a:t>
            </a:r>
            <a:r>
              <a:rPr lang="en" sz="1100">
                <a:solidFill>
                  <a:srgbClr val="54545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R</a:t>
            </a:r>
            <a:r>
              <a:rPr baseline="30000" lang="en" sz="1100">
                <a:solidFill>
                  <a:srgbClr val="54545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2 </a:t>
            </a:r>
            <a:r>
              <a:rPr lang="en"/>
              <a:t>= 0.30</a:t>
            </a:r>
            <a:br>
              <a:rPr lang="en"/>
            </a:br>
            <a:r>
              <a:rPr lang="en"/>
              <a:t>Not a good model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16" name="Google Shape;316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9575" y="1959463"/>
            <a:ext cx="1783226" cy="1903050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44"/>
          <p:cNvSpPr txBox="1"/>
          <p:nvPr/>
        </p:nvSpPr>
        <p:spPr>
          <a:xfrm>
            <a:off x="7467600" y="4659625"/>
            <a:ext cx="54864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8" name="Google Shape;318;p44"/>
          <p:cNvSpPr txBox="1"/>
          <p:nvPr>
            <p:ph idx="1" type="body"/>
          </p:nvPr>
        </p:nvSpPr>
        <p:spPr>
          <a:xfrm>
            <a:off x="4751100" y="3968125"/>
            <a:ext cx="3893700" cy="165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Vanilla Multivariate Linear Regression r</a:t>
            </a:r>
            <a:r>
              <a:rPr b="1" lang="en"/>
              <a:t>esults:</a:t>
            </a:r>
            <a:br>
              <a:rPr b="1" lang="en"/>
            </a:br>
            <a:r>
              <a:rPr lang="en"/>
              <a:t>Training </a:t>
            </a:r>
            <a:r>
              <a:rPr lang="en" sz="1100">
                <a:solidFill>
                  <a:srgbClr val="54545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R</a:t>
            </a:r>
            <a:r>
              <a:rPr baseline="30000" lang="en" sz="1100">
                <a:solidFill>
                  <a:srgbClr val="54545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2  </a:t>
            </a:r>
            <a:r>
              <a:rPr lang="en"/>
              <a:t>= 0.758</a:t>
            </a:r>
            <a:br>
              <a:rPr lang="en"/>
            </a:br>
            <a:r>
              <a:rPr lang="en"/>
              <a:t>Test </a:t>
            </a:r>
            <a:r>
              <a:rPr lang="en" sz="1100">
                <a:solidFill>
                  <a:srgbClr val="54545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R</a:t>
            </a:r>
            <a:r>
              <a:rPr baseline="30000" lang="en" sz="1100">
                <a:solidFill>
                  <a:srgbClr val="54545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2 </a:t>
            </a:r>
            <a:r>
              <a:rPr lang="en"/>
              <a:t>= 0.702</a:t>
            </a:r>
            <a:br>
              <a:rPr lang="en"/>
            </a:br>
            <a:r>
              <a:rPr lang="en"/>
              <a:t>A good model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19" name="Google Shape;319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62112" y="1853850"/>
            <a:ext cx="2962925" cy="116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41475" y="1853850"/>
            <a:ext cx="2060440" cy="1165600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44"/>
          <p:cNvSpPr txBox="1"/>
          <p:nvPr/>
        </p:nvSpPr>
        <p:spPr>
          <a:xfrm>
            <a:off x="3187350" y="3143675"/>
            <a:ext cx="5229000" cy="7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50">
                <a:solidFill>
                  <a:srgbClr val="242729"/>
                </a:solidFill>
                <a:highlight>
                  <a:srgbClr val="FFFFFF"/>
                </a:highlight>
              </a:rPr>
              <a:t>Advantages</a:t>
            </a:r>
            <a:r>
              <a:rPr lang="en" sz="1150">
                <a:solidFill>
                  <a:srgbClr val="242729"/>
                </a:solidFill>
                <a:highlight>
                  <a:srgbClr val="FFFFFF"/>
                </a:highlight>
              </a:rPr>
              <a:t> of boosting methods with linear regression:</a:t>
            </a:r>
            <a:br>
              <a:rPr lang="en" sz="1150">
                <a:solidFill>
                  <a:srgbClr val="242729"/>
                </a:solidFill>
                <a:highlight>
                  <a:srgbClr val="FFFFFF"/>
                </a:highlight>
              </a:rPr>
            </a:br>
            <a:r>
              <a:rPr lang="en" sz="1150">
                <a:solidFill>
                  <a:srgbClr val="242729"/>
                </a:solidFill>
                <a:highlight>
                  <a:srgbClr val="FFFFFF"/>
                </a:highlight>
              </a:rPr>
              <a:t>-Helping in the case of overfitting. (helps too much here..) </a:t>
            </a:r>
            <a:endParaRPr sz="1150">
              <a:solidFill>
                <a:srgbClr val="24272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242729"/>
                </a:solidFill>
                <a:highlight>
                  <a:srgbClr val="FFFFFF"/>
                </a:highlight>
              </a:rPr>
              <a:t>-When data is of some non linear complex shape. Boosting allows model to slowly evolve to fit data.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5"/>
          <p:cNvSpPr txBox="1"/>
          <p:nvPr>
            <p:ph type="title"/>
          </p:nvPr>
        </p:nvSpPr>
        <p:spPr>
          <a:xfrm>
            <a:off x="7276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models - Support Vector Machines</a:t>
            </a:r>
            <a:endParaRPr/>
          </a:p>
        </p:txBody>
      </p:sp>
      <p:sp>
        <p:nvSpPr>
          <p:cNvPr id="327" name="Google Shape;327;p45"/>
          <p:cNvSpPr txBox="1"/>
          <p:nvPr/>
        </p:nvSpPr>
        <p:spPr>
          <a:xfrm>
            <a:off x="7467600" y="4659625"/>
            <a:ext cx="54864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28" name="Google Shape;328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03225" y="1853850"/>
            <a:ext cx="2158525" cy="1569825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45"/>
          <p:cNvSpPr txBox="1"/>
          <p:nvPr>
            <p:ph idx="1" type="body"/>
          </p:nvPr>
        </p:nvSpPr>
        <p:spPr>
          <a:xfrm>
            <a:off x="729450" y="2231275"/>
            <a:ext cx="41094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Grid Search CV crashed my kernel, so parameters were tested individually: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C: No impact from changing</a:t>
            </a:r>
            <a:br>
              <a:rPr lang="en"/>
            </a:br>
            <a:r>
              <a:rPr lang="en"/>
              <a:t>Episilon: No impact from changing</a:t>
            </a:r>
            <a:br>
              <a:rPr lang="en"/>
            </a:br>
            <a:r>
              <a:rPr lang="en"/>
              <a:t>Kernel: RBF or Linear worked equally (poorly)</a:t>
            </a:r>
            <a:br>
              <a:rPr lang="en"/>
            </a:b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45"/>
          <p:cNvSpPr txBox="1"/>
          <p:nvPr>
            <p:ph idx="1" type="body"/>
          </p:nvPr>
        </p:nvSpPr>
        <p:spPr>
          <a:xfrm>
            <a:off x="912525" y="3850250"/>
            <a:ext cx="3364200" cy="165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Support Vector Machines </a:t>
            </a:r>
            <a:r>
              <a:rPr b="1" lang="en"/>
              <a:t>results:</a:t>
            </a:r>
            <a:br>
              <a:rPr b="1" lang="en"/>
            </a:br>
            <a:r>
              <a:rPr lang="en"/>
              <a:t>Training </a:t>
            </a:r>
            <a:r>
              <a:rPr lang="en" sz="1100">
                <a:solidFill>
                  <a:srgbClr val="54545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R</a:t>
            </a:r>
            <a:r>
              <a:rPr baseline="30000" lang="en" sz="1100">
                <a:solidFill>
                  <a:srgbClr val="54545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2  </a:t>
            </a:r>
            <a:r>
              <a:rPr lang="en"/>
              <a:t>= 0.445</a:t>
            </a:r>
            <a:br>
              <a:rPr lang="en"/>
            </a:br>
            <a:r>
              <a:rPr lang="en"/>
              <a:t>Test </a:t>
            </a:r>
            <a:r>
              <a:rPr lang="en" sz="1100">
                <a:solidFill>
                  <a:srgbClr val="54545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R</a:t>
            </a:r>
            <a:r>
              <a:rPr baseline="30000" lang="en" sz="1100">
                <a:solidFill>
                  <a:srgbClr val="54545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2 </a:t>
            </a:r>
            <a:r>
              <a:rPr lang="en"/>
              <a:t>= 0.608</a:t>
            </a:r>
            <a:br>
              <a:rPr lang="en"/>
            </a:br>
            <a:r>
              <a:rPr lang="en"/>
              <a:t>Underfit - model may be biased towards positive end of tail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31" name="Google Shape;331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7659" y="3477250"/>
            <a:ext cx="3668593" cy="156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4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models - my pick:</a:t>
            </a:r>
            <a:endParaRPr/>
          </a:p>
        </p:txBody>
      </p:sp>
      <p:sp>
        <p:nvSpPr>
          <p:cNvPr id="337" name="Google Shape;337;p46"/>
          <p:cNvSpPr txBox="1"/>
          <p:nvPr>
            <p:ph idx="1" type="body"/>
          </p:nvPr>
        </p:nvSpPr>
        <p:spPr>
          <a:xfrm>
            <a:off x="578650" y="2003825"/>
            <a:ext cx="7839600" cy="233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multivariable linear regression model has high predictive accuracy AND seems to be </a:t>
            </a:r>
            <a:r>
              <a:rPr lang="en"/>
              <a:t>generalizable.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Model was not over OR underfit.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38" name="Google Shape;338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106" y="3021825"/>
            <a:ext cx="4640982" cy="160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72125" y="3082500"/>
            <a:ext cx="3105349" cy="1544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4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models - my pick:</a:t>
            </a:r>
            <a:endParaRPr/>
          </a:p>
        </p:txBody>
      </p:sp>
      <p:sp>
        <p:nvSpPr>
          <p:cNvPr id="345" name="Google Shape;345;p47"/>
          <p:cNvSpPr txBox="1"/>
          <p:nvPr>
            <p:ph idx="1" type="body"/>
          </p:nvPr>
        </p:nvSpPr>
        <p:spPr>
          <a:xfrm>
            <a:off x="654000" y="1810925"/>
            <a:ext cx="7839600" cy="233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- </a:t>
            </a:r>
            <a:r>
              <a:rPr lang="en" sz="10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Model prediction shows normal distribution and relative homoscedascity. </a:t>
            </a:r>
            <a:br>
              <a:rPr lang="en" sz="10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</a:br>
            <a:r>
              <a:rPr lang="en" sz="10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- Trend for higher residuals for states with higher changes in uninsured rate.</a:t>
            </a:r>
            <a:br>
              <a:rPr lang="en" sz="10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</a:br>
            <a:r>
              <a:rPr lang="en" sz="10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	- Somewhat to be expected, also may suggest some bias in model  - likely due to negative skew of distribution.</a:t>
            </a:r>
            <a:endParaRPr sz="105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46" name="Google Shape;346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6525" y="2678899"/>
            <a:ext cx="3392125" cy="246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95009" y="2743148"/>
            <a:ext cx="3273889" cy="233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4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we learned...</a:t>
            </a:r>
            <a:r>
              <a:rPr lang="en"/>
              <a:t>:</a:t>
            </a:r>
            <a:endParaRPr/>
          </a:p>
        </p:txBody>
      </p:sp>
      <p:sp>
        <p:nvSpPr>
          <p:cNvPr id="353" name="Google Shape;353;p48"/>
          <p:cNvSpPr txBox="1"/>
          <p:nvPr>
            <p:ph idx="1" type="body"/>
          </p:nvPr>
        </p:nvSpPr>
        <p:spPr>
          <a:xfrm>
            <a:off x="729450" y="2078875"/>
            <a:ext cx="7688700" cy="170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Real world impact (for data scientists):</a:t>
            </a:r>
            <a:endParaRPr b="1"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We can give an estimate on the effect any given state *could have had from the ACA under ideal conditions using our model...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We have a better idea what variables affect the real world impact of legislation like the ACA.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Predictive quality of analysis could be used to craft state specific legislation to reduce effect of externalities on both </a:t>
            </a:r>
            <a:r>
              <a:rPr i="1" lang="en"/>
              <a:t>economic outcomes </a:t>
            </a:r>
            <a:r>
              <a:rPr lang="en"/>
              <a:t>and </a:t>
            </a:r>
            <a:r>
              <a:rPr i="1" lang="en"/>
              <a:t>human quality of life</a:t>
            </a:r>
            <a:r>
              <a:rPr lang="en"/>
              <a:t>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Interested party’s could use this information how they choose...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4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we learned...:</a:t>
            </a:r>
            <a:endParaRPr/>
          </a:p>
        </p:txBody>
      </p:sp>
      <p:sp>
        <p:nvSpPr>
          <p:cNvPr id="359" name="Google Shape;359;p49"/>
          <p:cNvSpPr txBox="1"/>
          <p:nvPr>
            <p:ph idx="1" type="body"/>
          </p:nvPr>
        </p:nvSpPr>
        <p:spPr>
          <a:xfrm>
            <a:off x="729450" y="2078875"/>
            <a:ext cx="7688700" cy="170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Real world impact (translated):</a:t>
            </a:r>
            <a:endParaRPr b="1"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Change in percentage of uninsured individuals as a result of the ACA can be most accurately predicted by the following variables: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The baseline uninsured rate (obvious)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State health expense per capita (greater pressure to adopt health care coverage)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Ratio of individuals below 200% of FPL to above 200% of FPL (various reasons)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State Political Lean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Medicaid Expansion Status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5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we learned...:</a:t>
            </a:r>
            <a:endParaRPr/>
          </a:p>
        </p:txBody>
      </p:sp>
      <p:sp>
        <p:nvSpPr>
          <p:cNvPr id="365" name="Google Shape;365;p50"/>
          <p:cNvSpPr txBox="1"/>
          <p:nvPr>
            <p:ph idx="1" type="body"/>
          </p:nvPr>
        </p:nvSpPr>
        <p:spPr>
          <a:xfrm>
            <a:off x="729450" y="2078875"/>
            <a:ext cx="7688700" cy="170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My own learning:</a:t>
            </a:r>
            <a:endParaRPr b="1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- Start with simpler models and then build up</a:t>
            </a:r>
            <a:br>
              <a:rPr lang="en"/>
            </a:br>
            <a:r>
              <a:rPr lang="en"/>
              <a:t>- Start with fewer higher impact variables and then build up not vice versa.</a:t>
            </a:r>
            <a:br>
              <a:rPr lang="en"/>
            </a:br>
            <a:r>
              <a:rPr lang="en"/>
              <a:t>- Sometimes complex problems have simple answers - you just need to know how to look for them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5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What’s next..</a:t>
            </a:r>
            <a:endParaRPr/>
          </a:p>
        </p:txBody>
      </p:sp>
      <p:sp>
        <p:nvSpPr>
          <p:cNvPr id="371" name="Google Shape;371;p5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address the short comings of this model a number of steps could be taken: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Small sample size - 2 answers to this problem: 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change the way the data is sampled, maybe sample towns instead of states (downside: resource/capital intensive)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Use synthetic data generation (although this is often put foward as an answer to class imbalance, it also has the potential to introduce bias..)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The higher residuals for those states with higher % changes - needs to be further explored. Perhaps there is potential to improve this model with further tinkering to feature selection.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Analysis may have some utility to individuals in public health policy - plan to simplify presentation and circulate to potential end users.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	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6"/>
          <p:cNvSpPr txBox="1"/>
          <p:nvPr>
            <p:ph idx="1" type="body"/>
          </p:nvPr>
        </p:nvSpPr>
        <p:spPr>
          <a:xfrm>
            <a:off x="1667675" y="1174325"/>
            <a:ext cx="6246600" cy="210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Char char="●"/>
            </a:pP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Uninsured cancer patients generally have poorer outcomes and are more likely to die prematurely than persons with insurance, largely because of delayed diagnosis. </a:t>
            </a:r>
            <a:r>
              <a:rPr lang="en" sz="1200">
                <a:solidFill>
                  <a:srgbClr val="FF0000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Results in higher morbidity and higher mortality.</a:t>
            </a: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Char char="●"/>
            </a:pP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Uninsured adults with chronic diseases are less likely to receive appropriate care to manage their health conditions than are those who have health insurance. </a:t>
            </a:r>
            <a:r>
              <a:rPr lang="en" sz="1200">
                <a:solidFill>
                  <a:srgbClr val="FF0000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Results in higher morbidity and higher mortality.</a:t>
            </a:r>
            <a:endParaRPr sz="1200">
              <a:solidFill>
                <a:srgbClr val="FF0000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Char char="●"/>
            </a:pP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Uninsured adults with hypertension or high blood cholesterol have diminished access to care - </a:t>
            </a:r>
            <a:r>
              <a:rPr lang="en" sz="12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higher morbidity and mortality</a:t>
            </a:r>
            <a:endParaRPr sz="120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Char char="●"/>
            </a:pP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Uninsured persons with diabetes are less likely to receive recommended services - </a:t>
            </a:r>
            <a:r>
              <a:rPr lang="en" sz="12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higher morbidity and mortality.</a:t>
            </a:r>
            <a:endParaRPr sz="120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Char char="●"/>
            </a:pP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Adults with health insurance that covers any </a:t>
            </a:r>
            <a:r>
              <a:rPr lang="en" sz="12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mental health treatment</a:t>
            </a: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are more likely to receive mental health services and care consistent with clinical practice guidelines. 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Char char="●"/>
            </a:pP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Uninsured patients with acute cardiovascular disease are less likely to be admitted to a hospital  - </a:t>
            </a:r>
            <a:r>
              <a:rPr lang="en" sz="12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higher morbidity and mortality.</a:t>
            </a:r>
            <a:endParaRPr sz="120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20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20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16"/>
          <p:cNvSpPr txBox="1"/>
          <p:nvPr/>
        </p:nvSpPr>
        <p:spPr>
          <a:xfrm>
            <a:off x="677175" y="545325"/>
            <a:ext cx="8836800" cy="13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Why should we care </a:t>
            </a:r>
            <a:r>
              <a:rPr b="1" lang="en" sz="3000"/>
              <a:t>:</a:t>
            </a:r>
            <a:endParaRPr b="1" sz="300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5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you:</a:t>
            </a:r>
            <a:endParaRPr/>
          </a:p>
        </p:txBody>
      </p:sp>
      <p:sp>
        <p:nvSpPr>
          <p:cNvPr id="377" name="Google Shape;377;p52"/>
          <p:cNvSpPr txBox="1"/>
          <p:nvPr>
            <p:ph idx="1" type="body"/>
          </p:nvPr>
        </p:nvSpPr>
        <p:spPr>
          <a:xfrm>
            <a:off x="815150" y="246462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Dr. David Reed, My mentor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/>
              <a:t>Mike Ricos, Reviewer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800"/>
              <a:t>You, The audience</a:t>
            </a:r>
            <a:endParaRPr sz="180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5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383" name="Google Shape;383;p53"/>
          <p:cNvSpPr txBox="1"/>
          <p:nvPr/>
        </p:nvSpPr>
        <p:spPr>
          <a:xfrm>
            <a:off x="729450" y="2004500"/>
            <a:ext cx="76002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 sz="1100" u="sng">
                <a:solidFill>
                  <a:schemeClr val="accent5"/>
                </a:solidFill>
                <a:hlinkClick r:id="rId3"/>
              </a:rPr>
              <a:t>https://www.healthaffairs.org/do/10.1377/hblog20160321.054035/full/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5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Removing political lean….</a:t>
            </a:r>
            <a:endParaRPr/>
          </a:p>
        </p:txBody>
      </p:sp>
      <p:pic>
        <p:nvPicPr>
          <p:cNvPr id="389" name="Google Shape;389;p54"/>
          <p:cNvPicPr preferRelativeResize="0"/>
          <p:nvPr/>
        </p:nvPicPr>
        <p:blipFill rotWithShape="1">
          <a:blip r:embed="rId3">
            <a:alphaModFix/>
          </a:blip>
          <a:srcRect b="13949" l="22898" r="42100" t="41792"/>
          <a:stretch/>
        </p:blipFill>
        <p:spPr>
          <a:xfrm>
            <a:off x="66000" y="1919700"/>
            <a:ext cx="4506000" cy="3056275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54"/>
          <p:cNvSpPr txBox="1"/>
          <p:nvPr>
            <p:ph idx="1" type="body"/>
          </p:nvPr>
        </p:nvSpPr>
        <p:spPr>
          <a:xfrm>
            <a:off x="4424050" y="2078875"/>
            <a:ext cx="39942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Based on comparison of models, effect of political lean is estimated is estimated at minimum of 7-8% of total model. 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Removing Medicaid Expansion status...</a:t>
            </a:r>
            <a:endParaRPr/>
          </a:p>
        </p:txBody>
      </p:sp>
      <p:pic>
        <p:nvPicPr>
          <p:cNvPr id="396" name="Google Shape;396;p55"/>
          <p:cNvPicPr preferRelativeResize="0"/>
          <p:nvPr/>
        </p:nvPicPr>
        <p:blipFill rotWithShape="1">
          <a:blip r:embed="rId3">
            <a:alphaModFix/>
          </a:blip>
          <a:srcRect b="0" l="0" r="32532" t="0"/>
          <a:stretch/>
        </p:blipFill>
        <p:spPr>
          <a:xfrm>
            <a:off x="0" y="1853850"/>
            <a:ext cx="4803601" cy="3214650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55"/>
          <p:cNvSpPr txBox="1"/>
          <p:nvPr>
            <p:ph idx="1" type="body"/>
          </p:nvPr>
        </p:nvSpPr>
        <p:spPr>
          <a:xfrm>
            <a:off x="4649075" y="2036000"/>
            <a:ext cx="39942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Based on comparison of models, effect of Medicaid Expansion status  is estimated is estimated at about 17% of total model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5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Removing Medicaid Expansion and political lean status...</a:t>
            </a:r>
            <a:endParaRPr sz="1800"/>
          </a:p>
        </p:txBody>
      </p:sp>
      <p:sp>
        <p:nvSpPr>
          <p:cNvPr id="403" name="Google Shape;403;p56"/>
          <p:cNvSpPr txBox="1"/>
          <p:nvPr>
            <p:ph idx="1" type="body"/>
          </p:nvPr>
        </p:nvSpPr>
        <p:spPr>
          <a:xfrm>
            <a:off x="4424050" y="2078875"/>
            <a:ext cx="39942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Based on comparison of models, effect of political lean and medicaid status combined is about 41% of model.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Takehome -&gt; inclusion of one of these features in the model makes up to a large degree for exclusion of another -&gt; some covariance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Medicaid Expansion status played a bigger role in model, interpret causality and/or correlation of these effects as you may....</a:t>
            </a:r>
            <a:endParaRPr/>
          </a:p>
        </p:txBody>
      </p:sp>
      <p:pic>
        <p:nvPicPr>
          <p:cNvPr id="404" name="Google Shape;404;p56"/>
          <p:cNvPicPr preferRelativeResize="0"/>
          <p:nvPr/>
        </p:nvPicPr>
        <p:blipFill rotWithShape="1">
          <a:blip r:embed="rId3">
            <a:alphaModFix/>
          </a:blip>
          <a:srcRect b="0" l="0" r="33235" t="0"/>
          <a:stretch/>
        </p:blipFill>
        <p:spPr>
          <a:xfrm>
            <a:off x="192875" y="2014550"/>
            <a:ext cx="4329124" cy="2759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5446" y="1349000"/>
            <a:ext cx="4960101" cy="3307499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7"/>
          <p:cNvSpPr txBox="1"/>
          <p:nvPr/>
        </p:nvSpPr>
        <p:spPr>
          <a:xfrm>
            <a:off x="2265450" y="718850"/>
            <a:ext cx="5540100" cy="7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Lato"/>
                <a:ea typeface="Lato"/>
                <a:cs typeface="Lato"/>
                <a:sym typeface="Lato"/>
              </a:rPr>
              <a:t>A moral issue….</a:t>
            </a:r>
            <a:endParaRPr sz="24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88225" y="1280200"/>
            <a:ext cx="3367550" cy="336755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8"/>
          <p:cNvSpPr txBox="1"/>
          <p:nvPr/>
        </p:nvSpPr>
        <p:spPr>
          <a:xfrm>
            <a:off x="2676650" y="706475"/>
            <a:ext cx="5540100" cy="7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Lato"/>
                <a:ea typeface="Lato"/>
                <a:cs typeface="Lato"/>
                <a:sym typeface="Lato"/>
              </a:rPr>
              <a:t>A fiscal responsibility issue….</a:t>
            </a:r>
            <a:endParaRPr sz="24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9"/>
          <p:cNvSpPr txBox="1"/>
          <p:nvPr>
            <p:ph type="title"/>
          </p:nvPr>
        </p:nvSpPr>
        <p:spPr>
          <a:xfrm>
            <a:off x="727650" y="6676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hidden risks….</a:t>
            </a:r>
            <a:endParaRPr/>
          </a:p>
        </p:txBody>
      </p:sp>
      <p:sp>
        <p:nvSpPr>
          <p:cNvPr id="126" name="Google Shape;126;p19"/>
          <p:cNvSpPr txBox="1"/>
          <p:nvPr>
            <p:ph idx="1" type="body"/>
          </p:nvPr>
        </p:nvSpPr>
        <p:spPr>
          <a:xfrm>
            <a:off x="727650" y="1494300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Contagian of disease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Loss of productivity and contribution to the economy by the worker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Loss of productivity and contribution to the economy due to burden on non-professional family care givers (brother taking care of sister, parent taking care of grown adult = potential loss of two productive tax payers)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27" name="Google Shape;12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3750" y="3247225"/>
            <a:ext cx="3518225" cy="1087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9"/>
          <p:cNvSpPr txBox="1"/>
          <p:nvPr/>
        </p:nvSpPr>
        <p:spPr>
          <a:xfrm>
            <a:off x="0" y="-1797125"/>
            <a:ext cx="68247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19"/>
          <p:cNvSpPr txBox="1"/>
          <p:nvPr/>
        </p:nvSpPr>
        <p:spPr>
          <a:xfrm>
            <a:off x="8549100" y="4608300"/>
            <a:ext cx="5949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[1]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0" name="Google Shape;130;p19"/>
          <p:cNvSpPr txBox="1"/>
          <p:nvPr/>
        </p:nvSpPr>
        <p:spPr>
          <a:xfrm>
            <a:off x="3973950" y="3098500"/>
            <a:ext cx="4523700" cy="9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The money spent on medicaid expansion has had a multiplier effect estimated at 1.5 to 2 times the investment. 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In other words, the money invested in decreasing the percentage of individuals uninsured, is effectively a money maker.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0"/>
          <p:cNvSpPr txBox="1"/>
          <p:nvPr/>
        </p:nvSpPr>
        <p:spPr>
          <a:xfrm>
            <a:off x="677175" y="545325"/>
            <a:ext cx="8836800" cy="13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Our problem:</a:t>
            </a:r>
            <a:endParaRPr b="1" sz="3000"/>
          </a:p>
        </p:txBody>
      </p:sp>
      <p:pic>
        <p:nvPicPr>
          <p:cNvPr id="136" name="Google Shape;13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5702" y="1417926"/>
            <a:ext cx="6872601" cy="294085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0"/>
          <p:cNvSpPr txBox="1"/>
          <p:nvPr/>
        </p:nvSpPr>
        <p:spPr>
          <a:xfrm>
            <a:off x="356375" y="4378925"/>
            <a:ext cx="8563200" cy="6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The ACA lead to 20 million people gaining insurance, but the effect of this piece of legislation varied greatly by state.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1"/>
          <p:cNvSpPr txBox="1"/>
          <p:nvPr/>
        </p:nvSpPr>
        <p:spPr>
          <a:xfrm>
            <a:off x="677175" y="545325"/>
            <a:ext cx="8836800" cy="13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The question(s):</a:t>
            </a:r>
            <a:endParaRPr b="1" sz="3000"/>
          </a:p>
        </p:txBody>
      </p:sp>
      <p:sp>
        <p:nvSpPr>
          <p:cNvPr id="143" name="Google Shape;143;p21"/>
          <p:cNvSpPr txBox="1"/>
          <p:nvPr/>
        </p:nvSpPr>
        <p:spPr>
          <a:xfrm>
            <a:off x="822350" y="1378950"/>
            <a:ext cx="7860000" cy="36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AutoNum type="arabicPeriod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Can we accurately predict the effect size of the ACA , as measured by change in % individuals uninsured, using feature variables that describe that state?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AutoNum type="arabicPeriod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Can we establish the metrics that have the biggest effect on the change in % individuals uninsured?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4" name="Google Shape;144;p21"/>
          <p:cNvSpPr txBox="1"/>
          <p:nvPr/>
        </p:nvSpPr>
        <p:spPr>
          <a:xfrm>
            <a:off x="822350" y="3014375"/>
            <a:ext cx="8836800" cy="13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The benefits:</a:t>
            </a:r>
            <a:endParaRPr b="1" sz="3000"/>
          </a:p>
        </p:txBody>
      </p:sp>
      <p:sp>
        <p:nvSpPr>
          <p:cNvPr id="145" name="Google Shape;145;p21"/>
          <p:cNvSpPr txBox="1"/>
          <p:nvPr/>
        </p:nvSpPr>
        <p:spPr>
          <a:xfrm>
            <a:off x="1165575" y="3647950"/>
            <a:ext cx="7860000" cy="19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 u="sng">
                <a:latin typeface="Lato"/>
                <a:ea typeface="Lato"/>
                <a:cs typeface="Lato"/>
                <a:sym typeface="Lato"/>
              </a:rPr>
              <a:t>Objective benefits:</a:t>
            </a:r>
            <a:endParaRPr i="1" sz="1800" u="sng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Potential to inform strategically crafted legislation that maximizes effect size.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 u="sng">
                <a:latin typeface="Lato"/>
                <a:ea typeface="Lato"/>
                <a:cs typeface="Lato"/>
                <a:sym typeface="Lato"/>
              </a:rPr>
              <a:t>Non-objective benefits:</a:t>
            </a:r>
            <a:endParaRPr i="1" sz="1800" u="sng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..this is of major political capital.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